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5" r:id="rId5"/>
    <p:sldId id="320" r:id="rId6"/>
    <p:sldId id="321" r:id="rId7"/>
    <p:sldId id="335" r:id="rId8"/>
    <p:sldId id="322" r:id="rId9"/>
    <p:sldId id="323" r:id="rId10"/>
    <p:sldId id="324" r:id="rId11"/>
    <p:sldId id="325" r:id="rId12"/>
    <p:sldId id="326" r:id="rId13"/>
    <p:sldId id="333" r:id="rId14"/>
    <p:sldId id="334" r:id="rId15"/>
    <p:sldId id="327" r:id="rId16"/>
    <p:sldId id="329" r:id="rId17"/>
    <p:sldId id="330" r:id="rId18"/>
    <p:sldId id="328" r:id="rId19"/>
    <p:sldId id="331" r:id="rId20"/>
    <p:sldId id="336" r:id="rId21"/>
    <p:sldId id="337" r:id="rId22"/>
    <p:sldId id="342" r:id="rId23"/>
    <p:sldId id="338" r:id="rId24"/>
    <p:sldId id="341" r:id="rId25"/>
    <p:sldId id="340" r:id="rId26"/>
  </p:sldIdLst>
  <p:sldSz cx="12188825" cy="6858000"/>
  <p:notesSz cx="6858000" cy="9144000"/>
  <p:custDataLst>
    <p:tags r:id="rId2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C8F10-3939-479B-94A9-894BAE4AE6EE}" v="6" dt="2025-08-28T14:56:48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29" autoAdjust="0"/>
  </p:normalViewPr>
  <p:slideViewPr>
    <p:cSldViewPr showGuides="1">
      <p:cViewPr varScale="1">
        <p:scale>
          <a:sx n="105" d="100"/>
          <a:sy n="105" d="100"/>
        </p:scale>
        <p:origin x="819" y="27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Ignatiev" userId="f93de5d3a9e189ac" providerId="LiveId" clId="{E779011E-5D2D-42CD-B55A-7BA9A17A74B3}"/>
    <pc:docChg chg="undo custSel addSld modSld">
      <pc:chgData name="Dmitry Ignatiev" userId="f93de5d3a9e189ac" providerId="LiveId" clId="{E779011E-5D2D-42CD-B55A-7BA9A17A74B3}" dt="2025-08-28T14:57:08.190" v="203" actId="20577"/>
      <pc:docMkLst>
        <pc:docMk/>
      </pc:docMkLst>
      <pc:sldChg chg="modSp add mod">
        <pc:chgData name="Dmitry Ignatiev" userId="f93de5d3a9e189ac" providerId="LiveId" clId="{E779011E-5D2D-42CD-B55A-7BA9A17A74B3}" dt="2025-08-28T14:57:08.190" v="203" actId="20577"/>
        <pc:sldMkLst>
          <pc:docMk/>
          <pc:sldMk cId="3510347835" sldId="342"/>
        </pc:sldMkLst>
        <pc:spChg chg="mod">
          <ac:chgData name="Dmitry Ignatiev" userId="f93de5d3a9e189ac" providerId="LiveId" clId="{E779011E-5D2D-42CD-B55A-7BA9A17A74B3}" dt="2025-08-28T14:57:08.190" v="203" actId="20577"/>
          <ac:spMkLst>
            <pc:docMk/>
            <pc:sldMk cId="3510347835" sldId="342"/>
            <ac:spMk id="14" creationId="{1CC33C6B-C5FC-4F87-9E88-218CEFBB66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28.08.2025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28.08.2025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Lovesan/a7d53f465f6fbc11ba30c524087e3e80" TargetMode="External"/><Relationship Id="rId2" Type="http://schemas.openxmlformats.org/officeDocument/2006/relationships/hyperlink" Target="https://habr.com/ru/articles/23061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ovesan/bike" TargetMode="External"/><Relationship Id="rId2" Type="http://schemas.openxmlformats.org/officeDocument/2006/relationships/hyperlink" Target="http://metamodular.com/CLOS-MOP/table-of-content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Основы </a:t>
            </a:r>
            <a:r>
              <a:rPr lang="ru-RU" dirty="0" err="1"/>
              <a:t>метаобъектного</a:t>
            </a:r>
            <a:r>
              <a:rPr lang="ru-RU" dirty="0"/>
              <a:t> протокола </a:t>
            </a:r>
            <a:r>
              <a:rPr lang="en-US" dirty="0"/>
              <a:t>CLOS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/>
              <a:t>Дмитрий </a:t>
            </a:r>
            <a:r>
              <a:rPr lang="ru-RU" dirty="0" err="1"/>
              <a:t>игнатьев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8D7A-1E12-89FE-D62D-DD406F24F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B054781-57A9-217D-74A8-8E5E7927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75E14E14-1F3F-B0D0-C27E-186E3521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Всё это процесс</a:t>
            </a:r>
          </a:p>
          <a:p>
            <a:r>
              <a:rPr lang="en-US" dirty="0"/>
              <a:t>Computer Science – </a:t>
            </a:r>
            <a:r>
              <a:rPr lang="ru-RU" dirty="0"/>
              <a:t>наука об абстрактных процессах</a:t>
            </a:r>
          </a:p>
          <a:p>
            <a:r>
              <a:rPr lang="ru-RU" dirty="0"/>
              <a:t>Что запускает первый процесс?</a:t>
            </a:r>
          </a:p>
        </p:txBody>
      </p:sp>
    </p:spTree>
    <p:extLst>
      <p:ext uri="{BB962C8B-B14F-4D97-AF65-F5344CB8AC3E}">
        <p14:creationId xmlns:p14="http://schemas.microsoft.com/office/powerpoint/2010/main" val="33386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B100E-E769-66E3-5048-01439428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B5E2738-09C6-F3C1-E9D3-5F750CE6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3580D760-70D6-B842-463F-1259DC98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Всё это процесс</a:t>
            </a:r>
          </a:p>
          <a:p>
            <a:r>
              <a:rPr lang="en-US" dirty="0"/>
              <a:t>Computer Science – </a:t>
            </a:r>
            <a:r>
              <a:rPr lang="ru-RU" dirty="0"/>
              <a:t>наука об абстрактных процессах</a:t>
            </a:r>
          </a:p>
          <a:p>
            <a:r>
              <a:rPr lang="ru-RU" dirty="0"/>
              <a:t>Что запускает первый процесс?</a:t>
            </a:r>
          </a:p>
          <a:p>
            <a:r>
              <a:rPr lang="ru-RU" dirty="0"/>
              <a:t>Или кто?</a:t>
            </a:r>
          </a:p>
        </p:txBody>
      </p:sp>
    </p:spTree>
    <p:extLst>
      <p:ext uri="{BB962C8B-B14F-4D97-AF65-F5344CB8AC3E}">
        <p14:creationId xmlns:p14="http://schemas.microsoft.com/office/powerpoint/2010/main" val="41870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F7220-2075-3BFC-7667-6D155CA2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Часть </a:t>
            </a:r>
            <a:r>
              <a:rPr lang="en-US" dirty="0"/>
              <a:t>III:</a:t>
            </a:r>
            <a:r>
              <a:rPr lang="ru-RU" dirty="0"/>
              <a:t> О Метациклических Интерпретаторах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BB55D-B047-799C-D7F8-0E31DDBB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— А что такое красота?</a:t>
            </a:r>
          </a:p>
          <a:p>
            <a:pPr marL="0" indent="0">
              <a:buNone/>
            </a:pPr>
            <a:r>
              <a:rPr lang="ru-RU" dirty="0"/>
              <a:t>— &lt;…&gt; Красота — это совершеннейшая объективация воли на высшей ступени её познаваемости.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(с) Виктор Пелевин, «‎Чапаев и Пустота» </a:t>
            </a:r>
          </a:p>
        </p:txBody>
      </p:sp>
    </p:spTree>
    <p:extLst>
      <p:ext uri="{BB962C8B-B14F-4D97-AF65-F5344CB8AC3E}">
        <p14:creationId xmlns:p14="http://schemas.microsoft.com/office/powerpoint/2010/main" val="38089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FA088-CF49-C09C-BB50-B7D573F6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74BCD-7925-8A63-52BC-F8A349D0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Часть </a:t>
            </a:r>
            <a:r>
              <a:rPr lang="en-US" dirty="0"/>
              <a:t>III:</a:t>
            </a:r>
            <a:r>
              <a:rPr lang="ru-RU" dirty="0"/>
              <a:t> О Метациклических Интерпретаторах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3ECC3-1FC6-30D3-FDA5-0AF82CCC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Универсальный Критерий </a:t>
            </a:r>
            <a:r>
              <a:rPr lang="ru-RU" dirty="0" err="1"/>
              <a:t>Угребищности</a:t>
            </a:r>
            <a:r>
              <a:rPr lang="ru-RU" dirty="0"/>
              <a:t> Систем Общего Назначения(Теорема Лавсана</a:t>
            </a:r>
            <a:r>
              <a:rPr lang="en-US" dirty="0"/>
              <a:t>):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Система Общего Назначения является </a:t>
            </a:r>
            <a:r>
              <a:rPr lang="ru-RU" dirty="0" err="1"/>
              <a:t>Угребищной</a:t>
            </a:r>
            <a:r>
              <a:rPr lang="ru-RU" dirty="0"/>
              <a:t> тогда и только тогда когда она не является Метациклическим Интерпретатором.</a:t>
            </a:r>
          </a:p>
          <a:p>
            <a:pPr marL="0" indent="0">
              <a:buNone/>
            </a:pPr>
            <a:r>
              <a:rPr lang="ru-RU" dirty="0"/>
              <a:t>---</a:t>
            </a:r>
          </a:p>
          <a:p>
            <a:pPr marL="0" indent="0">
              <a:buNone/>
            </a:pPr>
            <a:r>
              <a:rPr lang="ru-RU" dirty="0"/>
              <a:t>Другими словами: Система, не способная к построению </a:t>
            </a:r>
            <a:r>
              <a:rPr lang="ru-RU" dirty="0" err="1"/>
              <a:t>Метасистемы</a:t>
            </a:r>
            <a:r>
              <a:rPr lang="ru-RU" dirty="0"/>
              <a:t> в рамках самой себя, то есть не способная к описанию и изменению самой себя в своих же терминах, и при этом являющаяся Системой Общего Назначения(в какой-либо области), </a:t>
            </a:r>
            <a:r>
              <a:rPr lang="ru-RU" dirty="0" err="1"/>
              <a:t>Угребищна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1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4BF16-FE8F-673B-8F7D-CFD6ED60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0D1ED-C80E-8C8B-2DFA-93C82F24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Часть </a:t>
            </a:r>
            <a:r>
              <a:rPr lang="en-US" dirty="0"/>
              <a:t>III:</a:t>
            </a:r>
            <a:r>
              <a:rPr lang="ru-RU" dirty="0"/>
              <a:t> О Метациклических Интерпретаторах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D5827-182D-1F82-941A-3E280AEB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Обратное, естественно, неверно. Если </a:t>
            </a:r>
            <a:r>
              <a:rPr lang="ru-RU" dirty="0" err="1"/>
              <a:t>Метасистему</a:t>
            </a:r>
            <a:r>
              <a:rPr lang="ru-RU" dirty="0"/>
              <a:t> Системы Общего Назначения можно описать другой системой, это совершенно не значит что она </a:t>
            </a:r>
            <a:r>
              <a:rPr lang="ru-RU" dirty="0" err="1"/>
              <a:t>Угребищна</a:t>
            </a:r>
            <a:r>
              <a:rPr lang="ru-RU" dirty="0"/>
              <a:t>, и более того, в таком случае не существовало бы концепции </a:t>
            </a:r>
            <a:r>
              <a:rPr lang="ru-RU" dirty="0" err="1"/>
              <a:t>бутстрапа</a:t>
            </a:r>
            <a:r>
              <a:rPr lang="ru-RU" dirty="0"/>
              <a:t>, а значит и Метациклических Интерпретаторов вообще.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B78F4-FD87-6429-F745-A738F09B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82696AC-139D-39E9-37D2-7ADDA226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Часть </a:t>
            </a:r>
            <a:r>
              <a:rPr lang="en-US" dirty="0"/>
              <a:t>III:</a:t>
            </a:r>
            <a:r>
              <a:rPr lang="ru-RU" dirty="0"/>
              <a:t> О Метациклических Интерпретаторах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E4538DF8-4C54-47BE-819B-8DAA6D4C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Это отличается от Тьюринг-полноты</a:t>
            </a:r>
          </a:p>
          <a:p>
            <a:pPr marL="0" indent="0">
              <a:buNone/>
            </a:pPr>
            <a:r>
              <a:rPr lang="ru-RU" dirty="0"/>
              <a:t>Примеры </a:t>
            </a:r>
            <a:r>
              <a:rPr lang="en-US" dirty="0"/>
              <a:t>MCI:</a:t>
            </a:r>
          </a:p>
          <a:p>
            <a:r>
              <a:rPr lang="ru-RU" dirty="0"/>
              <a:t>Универсальная машина Тьюринга</a:t>
            </a:r>
          </a:p>
          <a:p>
            <a:r>
              <a:rPr lang="en-US" dirty="0"/>
              <a:t>RASP-</a:t>
            </a:r>
            <a:r>
              <a:rPr lang="ru-RU" dirty="0"/>
              <a:t>машина</a:t>
            </a:r>
          </a:p>
          <a:p>
            <a:r>
              <a:rPr lang="ru-RU" dirty="0"/>
              <a:t>Реляционная модель</a:t>
            </a:r>
          </a:p>
          <a:p>
            <a:r>
              <a:rPr lang="en-US" dirty="0"/>
              <a:t>Lisp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4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6E4B4-0C97-4897-01DB-56F7823CD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F471057-493E-5CF3-4FE7-47E6032F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Часть </a:t>
            </a:r>
            <a:r>
              <a:rPr lang="en-US" dirty="0"/>
              <a:t>III:</a:t>
            </a:r>
            <a:r>
              <a:rPr lang="ru-RU" dirty="0"/>
              <a:t> О Метациклических Интерпретаторах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6A95E9D-7ADB-E477-4BB7-114B633FE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Примеры </a:t>
            </a:r>
            <a:r>
              <a:rPr lang="ru-RU" dirty="0" err="1"/>
              <a:t>угребищных</a:t>
            </a:r>
            <a:r>
              <a:rPr lang="ru-RU" dirty="0"/>
              <a:t> систем</a:t>
            </a:r>
            <a:r>
              <a:rPr lang="en-US" dirty="0"/>
              <a:t>:</a:t>
            </a:r>
          </a:p>
          <a:p>
            <a:r>
              <a:rPr lang="ru-RU" dirty="0"/>
              <a:t>Среднестатистический современный регистровый процессор</a:t>
            </a:r>
          </a:p>
          <a:p>
            <a:r>
              <a:rPr lang="ru-RU" dirty="0"/>
              <a:t>Большинство языков программирования, особенно со статической типизацией. (от </a:t>
            </a:r>
            <a:r>
              <a:rPr lang="en-US" dirty="0"/>
              <a:t>C#</a:t>
            </a:r>
            <a:r>
              <a:rPr lang="ru-RU" dirty="0"/>
              <a:t> до </a:t>
            </a:r>
            <a:r>
              <a:rPr lang="en-US" dirty="0"/>
              <a:t>Haskell</a:t>
            </a:r>
            <a:r>
              <a:rPr lang="ru-RU" dirty="0"/>
              <a:t>)</a:t>
            </a:r>
          </a:p>
          <a:p>
            <a:r>
              <a:rPr lang="en-US" dirty="0"/>
              <a:t>NoSQL</a:t>
            </a:r>
            <a:r>
              <a:rPr lang="ru-RU" dirty="0"/>
              <a:t> (в массе)</a:t>
            </a:r>
          </a:p>
          <a:p>
            <a:r>
              <a:rPr lang="ru-RU" dirty="0"/>
              <a:t>Файловые и иерархические системы хранения данных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На самом деле, платформа .N</a:t>
            </a:r>
            <a:r>
              <a:rPr lang="en-US" dirty="0"/>
              <a:t>ET</a:t>
            </a:r>
            <a:r>
              <a:rPr lang="ru-RU" dirty="0"/>
              <a:t> критерию тоже соответствует, но, в теории из нее можно было бы сделать метациклический интерпретатор, </a:t>
            </a:r>
            <a:r>
              <a:rPr lang="ru-RU" dirty="0" err="1"/>
              <a:t>лисп-машину</a:t>
            </a:r>
            <a:r>
              <a:rPr lang="ru-RU" dirty="0"/>
              <a:t>, внеся лишь достаточно небольшие изменения.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E936-3439-0204-31D0-73CE2065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2FC1C90-86BD-DE0C-94B3-B61E6678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Часть </a:t>
            </a:r>
            <a:r>
              <a:rPr lang="en-US" dirty="0"/>
              <a:t>IV: </a:t>
            </a:r>
            <a:r>
              <a:rPr lang="ru-RU" dirty="0"/>
              <a:t>Мелкие технические детали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F6871E16-835E-BBC4-6318-F6229118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Устройство </a:t>
            </a:r>
            <a:r>
              <a:rPr lang="en-US" dirty="0"/>
              <a:t>standard-</a:t>
            </a:r>
            <a:r>
              <a:rPr lang="ru-RU" dirty="0" err="1"/>
              <a:t>instance</a:t>
            </a:r>
            <a:r>
              <a:rPr lang="ru-RU" dirty="0"/>
              <a:t> как базы CLOS/MOP</a:t>
            </a:r>
          </a:p>
          <a:p>
            <a:r>
              <a:rPr lang="en-US" dirty="0"/>
              <a:t>(eq (find-class 'standard-class) (class-of (find-class 'standard-class)))</a:t>
            </a:r>
            <a:endParaRPr lang="ru-RU" dirty="0"/>
          </a:p>
          <a:p>
            <a:r>
              <a:rPr lang="ru-RU" dirty="0"/>
              <a:t>Всё устройство CLOS - объекты CLOS. </a:t>
            </a:r>
          </a:p>
          <a:p>
            <a:r>
              <a:rPr lang="ru-RU" dirty="0" err="1"/>
              <a:t>funcallable-instance</a:t>
            </a:r>
            <a:r>
              <a:rPr lang="ru-RU" dirty="0"/>
              <a:t>, обобщенные функции и методы</a:t>
            </a:r>
          </a:p>
          <a:p>
            <a:r>
              <a:rPr lang="en-US" dirty="0" err="1"/>
              <a:t>defstruct</a:t>
            </a:r>
            <a:r>
              <a:rPr lang="en-US" dirty="0"/>
              <a:t>(structure-object, structure-class)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частный</a:t>
            </a:r>
            <a:r>
              <a:rPr lang="en-US" dirty="0"/>
              <a:t> </a:t>
            </a:r>
            <a:r>
              <a:rPr lang="en-US" dirty="0" err="1"/>
              <a:t>случай</a:t>
            </a:r>
            <a:endParaRPr lang="ru-RU" dirty="0"/>
          </a:p>
          <a:p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макросами</a:t>
            </a:r>
            <a:r>
              <a:rPr lang="en-US" dirty="0"/>
              <a:t>? ensure-class-using-class, ensure-generic-function-using-class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DC62F-F57E-B3B2-4A66-DD788589E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65F8544-1D7D-F1B2-4D7A-6BB4BCA4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Часть </a:t>
            </a:r>
            <a:r>
              <a:rPr lang="en-US" dirty="0"/>
              <a:t>IV: </a:t>
            </a:r>
            <a:r>
              <a:rPr lang="ru-RU" dirty="0"/>
              <a:t>Мелкие технические детали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807AE379-8445-DE3C-CA18-C7EC526D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Это не Вьетнам, и не </a:t>
            </a:r>
            <a:r>
              <a:rPr lang="en-US" dirty="0"/>
              <a:t>JavaScript</a:t>
            </a:r>
            <a:r>
              <a:rPr lang="ru-RU" dirty="0"/>
              <a:t>, это </a:t>
            </a:r>
            <a:r>
              <a:rPr lang="en-US" dirty="0"/>
              <a:t>MOP</a:t>
            </a:r>
            <a:r>
              <a:rPr lang="ru-RU" dirty="0"/>
              <a:t>, тут есть правила.</a:t>
            </a:r>
          </a:p>
          <a:p>
            <a:r>
              <a:rPr lang="ru-RU" dirty="0"/>
              <a:t>Создание классов, и протокол финализации</a:t>
            </a:r>
          </a:p>
          <a:p>
            <a:r>
              <a:rPr lang="ru-RU" dirty="0"/>
              <a:t>Разные виды слотов (</a:t>
            </a:r>
            <a:r>
              <a:rPr lang="en-US" dirty="0"/>
              <a:t>direct, effective</a:t>
            </a:r>
            <a:r>
              <a:rPr lang="ru-RU" dirty="0"/>
              <a:t>)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Кратко о протоколах</a:t>
            </a:r>
          </a:p>
          <a:p>
            <a:r>
              <a:rPr lang="ru-RU" dirty="0"/>
              <a:t>Протокол вызова обобщенных функций</a:t>
            </a:r>
          </a:p>
          <a:p>
            <a:r>
              <a:rPr lang="ru-RU" dirty="0"/>
              <a:t>Кратко о </a:t>
            </a:r>
            <a:r>
              <a:rPr lang="ru-RU" dirty="0" err="1"/>
              <a:t>специализаторах</a:t>
            </a:r>
            <a:endParaRPr lang="ru-RU" dirty="0"/>
          </a:p>
          <a:p>
            <a:r>
              <a:rPr lang="ru-RU" dirty="0"/>
              <a:t>Ограничения реализаций и спецификации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D562-5699-0566-CB50-290AE778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74B5793-6B71-62CF-EF80-CD30AF61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Часть </a:t>
            </a:r>
            <a:r>
              <a:rPr lang="en-US" dirty="0"/>
              <a:t>IV: </a:t>
            </a:r>
            <a:r>
              <a:rPr lang="ru-RU" dirty="0"/>
              <a:t>Мелкие технические детали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1CC33C6B-C5FC-4F87-9E88-218CEFBB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Пример: реализация </a:t>
            </a:r>
            <a:r>
              <a:rPr lang="ru-RU" dirty="0" err="1"/>
              <a:t>прототипной</a:t>
            </a:r>
            <a:r>
              <a:rPr lang="ru-RU" dirty="0"/>
              <a:t> объектной системы а-ля </a:t>
            </a:r>
            <a:r>
              <a:rPr lang="en-US" dirty="0"/>
              <a:t>JS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https://habr.com/ru/articles/230619/</a:t>
            </a:r>
            <a:endParaRPr lang="en-US" dirty="0"/>
          </a:p>
          <a:p>
            <a:r>
              <a:rPr lang="ru-RU" dirty="0"/>
              <a:t>Пример попроще: </a:t>
            </a:r>
            <a:r>
              <a:rPr lang="ru-RU" dirty="0" err="1"/>
              <a:t>логирующий</a:t>
            </a:r>
            <a:r>
              <a:rPr lang="en-US" dirty="0"/>
              <a:t> </a:t>
            </a:r>
            <a:r>
              <a:rPr lang="ru-RU"/>
              <a:t>меткласс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https://gist.github.com/Lovesan/a7d53f465f6fbc11ba30c524087e3e80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34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65D56-057F-63F8-B807-53652C08B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B0AF5-23C9-CE17-549B-466D7544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Часть </a:t>
            </a:r>
            <a:r>
              <a:rPr lang="en-US" dirty="0"/>
              <a:t>I: </a:t>
            </a:r>
            <a:r>
              <a:rPr lang="ru-RU" dirty="0"/>
              <a:t>Вступление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90C4C-6301-BA4E-CD2F-89E74DCD1B48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1522413" y="1904999"/>
            <a:ext cx="9134391" cy="41148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Посвящается моей жене, Надежде Александровне Лукиной (26.08.1984 - 01.05.2025).</a:t>
            </a: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en-US" sz="1400" dirty="0"/>
              <a:t>---</a:t>
            </a:r>
            <a:endParaRPr lang="ru-RU" sz="1400" dirty="0"/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«Она», о которой упомянули послушники, могла быть только </a:t>
            </a:r>
            <a:r>
              <a:rPr lang="ru-RU" sz="1400" dirty="0" err="1"/>
              <a:t>Ратри</a:t>
            </a:r>
            <a:r>
              <a:rPr lang="ru-RU" sz="1400" dirty="0"/>
              <a:t>, богиней Ночи ей и поклонялись монахи, давшие в своем святилище приют последователям Махатмы Сэма, Просветленного.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dirty="0"/>
              <a:t>&lt;</a:t>
            </a:r>
            <a:r>
              <a:rPr lang="ru-RU" sz="1400" dirty="0"/>
              <a:t>...</a:t>
            </a:r>
            <a:r>
              <a:rPr lang="en-US" sz="1400" dirty="0"/>
              <a:t>&gt;</a:t>
            </a:r>
            <a:endParaRPr lang="ru-RU" sz="1400" dirty="0"/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Однажды ночью, давным-давно, в благословенные времена — и в лучшей форме — он танцевал с нею на балконе… под звездами. Недолог был этот танец. Но он помнил его; и до чего же трудно смертному обладать подобными воспоминаниями…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---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(c) Роджер Джозеф Желязны, «Князь Света» (с небольшими правками)</a:t>
            </a:r>
          </a:p>
        </p:txBody>
      </p:sp>
    </p:spTree>
    <p:extLst>
      <p:ext uri="{BB962C8B-B14F-4D97-AF65-F5344CB8AC3E}">
        <p14:creationId xmlns:p14="http://schemas.microsoft.com/office/powerpoint/2010/main" val="28742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60F3-938D-C728-2932-98251ED4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91C4219-E6FD-2871-85BE-81166F32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Часть </a:t>
            </a:r>
            <a:r>
              <a:rPr lang="en-US" dirty="0"/>
              <a:t>IV: </a:t>
            </a:r>
            <a:r>
              <a:rPr lang="ru-RU" dirty="0"/>
              <a:t>Мелкие технические детали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A13ADA63-AF65-78DC-43AD-80455218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Читайте </a:t>
            </a:r>
            <a:r>
              <a:rPr lang="en-US" dirty="0"/>
              <a:t>The Art of the Metaobject Protocol (AMOP)</a:t>
            </a:r>
          </a:p>
          <a:p>
            <a:r>
              <a:rPr lang="ru-RU" dirty="0"/>
              <a:t>Читайте </a:t>
            </a:r>
            <a:r>
              <a:rPr lang="en-US" dirty="0"/>
              <a:t>Gregor </a:t>
            </a:r>
            <a:r>
              <a:rPr lang="en-US" dirty="0" err="1"/>
              <a:t>Kiczales</a:t>
            </a:r>
            <a:r>
              <a:rPr lang="ru-RU" dirty="0"/>
              <a:t> вообще говоря</a:t>
            </a:r>
            <a:endParaRPr lang="en-US" dirty="0"/>
          </a:p>
          <a:p>
            <a:r>
              <a:rPr lang="en-US" dirty="0">
                <a:hlinkClick r:id="rId2"/>
              </a:rPr>
              <a:t>http://metamodular.com/CLOS-MOP/table-of-contents.html</a:t>
            </a:r>
            <a:endParaRPr lang="en-US" dirty="0"/>
          </a:p>
          <a:p>
            <a:r>
              <a:rPr lang="en-US" dirty="0"/>
              <a:t>bike </a:t>
            </a:r>
            <a:r>
              <a:rPr lang="ru-RU" dirty="0"/>
              <a:t>как практический пример использования </a:t>
            </a:r>
            <a:r>
              <a:rPr lang="en-US" dirty="0"/>
              <a:t>MOP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https://github.com/Lovesan/bike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A0C4-32FD-48AE-D2F9-D6E198934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3BF1F35-DB97-7005-9AB7-87F114BF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rtlCol="0" anchor="b">
            <a:normAutofit/>
          </a:bodyPr>
          <a:lstStyle/>
          <a:p>
            <a:r>
              <a:rPr lang="ru-RU" dirty="0"/>
              <a:t>Часть </a:t>
            </a:r>
            <a:r>
              <a:rPr lang="en-US" dirty="0"/>
              <a:t>V:</a:t>
            </a:r>
            <a:r>
              <a:rPr lang="ru-RU" dirty="0"/>
              <a:t> 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F485474B-B6B5-3E39-08E7-F364213B7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/>
          <a:p>
            <a:r>
              <a:rPr lang="en-US" dirty="0"/>
              <a:t> There is no dark side in the moon, really. Matter of fact, it's all dark.</a:t>
            </a:r>
          </a:p>
          <a:p>
            <a:pPr marL="0" indent="0">
              <a:buNone/>
            </a:pPr>
            <a:r>
              <a:rPr lang="en-US" dirty="0"/>
              <a:t>(c) Pink Floyd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587362-6F89-730A-2E08-55F06FD2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587" y="188640"/>
            <a:ext cx="5729116" cy="58311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255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33AE-76A9-FE4B-52AA-99EDFB70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3C23461-DCA0-572B-E686-115B04C4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rtlCol="0" anchor="b">
            <a:normAutofit/>
          </a:bodyPr>
          <a:lstStyle/>
          <a:p>
            <a:r>
              <a:rPr lang="ru-RU" dirty="0"/>
              <a:t>Часть </a:t>
            </a:r>
            <a:r>
              <a:rPr lang="en-US" dirty="0"/>
              <a:t>V:</a:t>
            </a:r>
            <a:r>
              <a:rPr lang="ru-RU" dirty="0"/>
              <a:t> 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E2ACA592-F533-BF58-D522-016A1AF1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/>
          <a:p>
            <a:r>
              <a:rPr lang="en-US" dirty="0"/>
              <a:t> There is no dark side in the moon, really. Matter of fact, it's all dark.</a:t>
            </a:r>
          </a:p>
          <a:p>
            <a:r>
              <a:rPr lang="en-US" dirty="0"/>
              <a:t>The only thing that makes it look light is the sun.</a:t>
            </a:r>
          </a:p>
          <a:p>
            <a:pPr marL="0" indent="0">
              <a:buNone/>
            </a:pPr>
            <a:r>
              <a:rPr lang="en-US" dirty="0"/>
              <a:t>(c) Pink Floyd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77E460-25DF-562C-F456-9AD4FB70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587" y="188640"/>
            <a:ext cx="5729116" cy="58311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986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87A4-BB3E-9DDC-773D-164179D9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92F0-038B-2578-5E4F-42DCF6CE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Часть </a:t>
            </a:r>
            <a:r>
              <a:rPr lang="en-US" dirty="0"/>
              <a:t>I: </a:t>
            </a:r>
            <a:r>
              <a:rPr lang="ru-RU" dirty="0"/>
              <a:t>Вступление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A84E2-7092-56B7-3E42-23E282444C1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1522413" y="1904999"/>
            <a:ext cx="9134391" cy="41148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«Лишь утратив всё до конца, мы обретаем свободу»</a:t>
            </a: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- Тайлер </a:t>
            </a:r>
            <a:r>
              <a:rPr lang="ru-RU" sz="1400" dirty="0" err="1"/>
              <a:t>Дерден</a:t>
            </a:r>
            <a:r>
              <a:rPr lang="en-US" sz="1400" dirty="0"/>
              <a:t>, (c) </a:t>
            </a:r>
            <a:r>
              <a:rPr lang="ru-RU" sz="1400" dirty="0"/>
              <a:t>Чак Паланик, «Бойцовский Клуб»</a:t>
            </a:r>
          </a:p>
        </p:txBody>
      </p:sp>
    </p:spTree>
    <p:extLst>
      <p:ext uri="{BB962C8B-B14F-4D97-AF65-F5344CB8AC3E}">
        <p14:creationId xmlns:p14="http://schemas.microsoft.com/office/powerpoint/2010/main" val="14996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7C140-87CD-B97E-46AF-C6306E0F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B199F-61A0-0AD7-8E71-16B4EE8B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Часть </a:t>
            </a:r>
            <a:r>
              <a:rPr lang="en-US" dirty="0"/>
              <a:t>I: </a:t>
            </a:r>
            <a:r>
              <a:rPr lang="ru-RU" dirty="0"/>
              <a:t>Вступление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868F6-329E-6A79-D6C8-5AECDF55413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1522413" y="1904999"/>
            <a:ext cx="9134391" cy="41148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«Лишь утратив всё до конца, мы обретаем свободу»</a:t>
            </a: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- Тайлер </a:t>
            </a:r>
            <a:r>
              <a:rPr lang="ru-RU" sz="1400" dirty="0" err="1"/>
              <a:t>Дерден</a:t>
            </a:r>
            <a:r>
              <a:rPr lang="en-US" sz="1400" dirty="0"/>
              <a:t>, (c) </a:t>
            </a:r>
            <a:r>
              <a:rPr lang="ru-RU" sz="1400" dirty="0"/>
              <a:t>Чак Паланик, «Бойцовский Клуб»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-----</a:t>
            </a:r>
          </a:p>
          <a:p>
            <a:pPr marL="0" indent="0">
              <a:spcBef>
                <a:spcPts val="2500"/>
              </a:spcBef>
              <a:buNone/>
            </a:pPr>
            <a:endParaRPr lang="ru-RU" sz="1400" dirty="0"/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Читайте </a:t>
            </a:r>
            <a:r>
              <a:rPr lang="en-US" sz="1400" dirty="0"/>
              <a:t>@haskell_void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902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BD0F-627F-BAB7-E648-0EC4EBD9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52C49-37D5-B7CA-FD36-2B623B56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6EE47-C5B7-3970-753C-D822C64F689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1522413" y="1904999"/>
            <a:ext cx="9134391" cy="41148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"Оказалось, что «‎</a:t>
            </a:r>
            <a:r>
              <a:rPr lang="ru-RU" sz="1400" dirty="0" err="1"/>
              <a:t>Тиамат</a:t>
            </a:r>
            <a:r>
              <a:rPr lang="ru-RU" sz="1400" dirty="0"/>
              <a:t>» - то ли имя древнего божества, то ли название океана, то ли все это вместе. Татарский понял из сноски, что слово можно было перевести на русский как «‎Хаос»"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ru-RU" sz="1400" dirty="0"/>
              <a:t>(с) Виктор Пелевин, «Generation P»</a:t>
            </a:r>
          </a:p>
        </p:txBody>
      </p:sp>
    </p:spTree>
    <p:extLst>
      <p:ext uri="{BB962C8B-B14F-4D97-AF65-F5344CB8AC3E}">
        <p14:creationId xmlns:p14="http://schemas.microsoft.com/office/powerpoint/2010/main" val="10586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0DC0F-60AE-3FC7-D47F-CCF0E8DA5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9E9015B-C7FE-53D3-0A4B-B1821A80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D2130779-A46A-C723-E308-8A99DD57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ru-RU" dirty="0"/>
              <a:t>Деконструкция путем Джордана Питерсона:</a:t>
            </a:r>
            <a:endParaRPr lang="en-US" dirty="0"/>
          </a:p>
          <a:p>
            <a:r>
              <a:rPr lang="ru-RU" dirty="0"/>
              <a:t>Ч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такое</a:t>
            </a:r>
            <a:r>
              <a:rPr lang="en-US" dirty="0"/>
              <a:t> Common Lisp Object System</a:t>
            </a:r>
            <a:endParaRPr lang="ru-RU" dirty="0"/>
          </a:p>
          <a:p>
            <a:r>
              <a:rPr lang="ru-RU" dirty="0"/>
              <a:t>Что такое </a:t>
            </a:r>
            <a:r>
              <a:rPr lang="en-US" dirty="0"/>
              <a:t>Common Lisp?</a:t>
            </a:r>
            <a:endParaRPr lang="ru-RU" dirty="0"/>
          </a:p>
          <a:p>
            <a:pPr rtl="0"/>
            <a:r>
              <a:rPr lang="ru-RU" dirty="0"/>
              <a:t>Что такое </a:t>
            </a:r>
            <a:r>
              <a:rPr lang="en-US" dirty="0"/>
              <a:t>Object System?</a:t>
            </a:r>
          </a:p>
          <a:p>
            <a:pPr rtl="0"/>
            <a:r>
              <a:rPr lang="ru-RU" dirty="0"/>
              <a:t>Что такое Объект?</a:t>
            </a:r>
          </a:p>
          <a:p>
            <a:pPr rtl="0"/>
            <a:r>
              <a:rPr lang="ru-RU" dirty="0"/>
              <a:t>Что такое что?</a:t>
            </a:r>
          </a:p>
        </p:txBody>
      </p:sp>
    </p:spTree>
    <p:extLst>
      <p:ext uri="{BB962C8B-B14F-4D97-AF65-F5344CB8AC3E}">
        <p14:creationId xmlns:p14="http://schemas.microsoft.com/office/powerpoint/2010/main" val="33069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16DD-400A-8DB8-50C6-BA8983236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3661AF0-5200-4600-2D57-17F518A2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B3E371C-9971-EB22-3712-7004AE1F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Ч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такое</a:t>
            </a:r>
            <a:r>
              <a:rPr lang="en-US" dirty="0"/>
              <a:t> </a:t>
            </a:r>
            <a:r>
              <a:rPr lang="ru-RU" dirty="0"/>
              <a:t>что?</a:t>
            </a:r>
          </a:p>
        </p:txBody>
      </p:sp>
    </p:spTree>
    <p:extLst>
      <p:ext uri="{BB962C8B-B14F-4D97-AF65-F5344CB8AC3E}">
        <p14:creationId xmlns:p14="http://schemas.microsoft.com/office/powerpoint/2010/main" val="33158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2A0AA-3B3C-7395-1AE0-DBD1C7AD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C1B0184-42B6-FB3E-5D95-E73F048D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3A4A5117-3738-3607-6BEA-BF7B7FC3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Что такое что?</a:t>
            </a:r>
          </a:p>
          <a:p>
            <a:r>
              <a:rPr lang="ru-RU" dirty="0"/>
              <a:t>Или может, кто?</a:t>
            </a:r>
          </a:p>
        </p:txBody>
      </p:sp>
    </p:spTree>
    <p:extLst>
      <p:ext uri="{BB962C8B-B14F-4D97-AF65-F5344CB8AC3E}">
        <p14:creationId xmlns:p14="http://schemas.microsoft.com/office/powerpoint/2010/main" val="7542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DCD5C-C010-45B5-BB7D-F34626CB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8E30CC2-8030-BF6A-E3A9-4AA15E42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Часть </a:t>
            </a:r>
            <a:r>
              <a:rPr lang="en-US" dirty="0"/>
              <a:t>II:</a:t>
            </a:r>
            <a:r>
              <a:rPr lang="ru-RU" dirty="0"/>
              <a:t> Эсхатология Пустоты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AD4068EA-203B-338C-2D22-2907CA0B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u-RU" dirty="0"/>
              <a:t>Бездна </a:t>
            </a:r>
            <a:r>
              <a:rPr lang="ru-RU" dirty="0" err="1"/>
              <a:t>лиспа</a:t>
            </a:r>
            <a:r>
              <a:rPr lang="ru-RU" dirty="0"/>
              <a:t> после 20 лет начинает смотреть в тебя</a:t>
            </a:r>
          </a:p>
          <a:p>
            <a:r>
              <a:rPr lang="en-US" dirty="0"/>
              <a:t>NDE</a:t>
            </a:r>
            <a:r>
              <a:rPr lang="ru-RU" dirty="0"/>
              <a:t> и фиолетовое сияние верхней чакры</a:t>
            </a:r>
          </a:p>
          <a:p>
            <a:r>
              <a:rPr lang="ru-RU" dirty="0"/>
              <a:t>Дух </a:t>
            </a:r>
            <a:r>
              <a:rPr lang="ru-RU" dirty="0" err="1"/>
              <a:t>лиспера</a:t>
            </a:r>
            <a:r>
              <a:rPr lang="ru-RU" dirty="0"/>
              <a:t> над бездною</a:t>
            </a:r>
          </a:p>
          <a:p>
            <a:r>
              <a:rPr lang="ru-RU" dirty="0"/>
              <a:t>Рекурсия вопросов</a:t>
            </a:r>
          </a:p>
          <a:p>
            <a:r>
              <a:rPr lang="ru-RU" dirty="0"/>
              <a:t>Ничего на самом деле нет</a:t>
            </a:r>
          </a:p>
          <a:p>
            <a:r>
              <a:rPr lang="ru-RU" dirty="0"/>
              <a:t>Что такое объект, опять же?</a:t>
            </a:r>
          </a:p>
          <a:p>
            <a:r>
              <a:rPr lang="en-US" dirty="0"/>
              <a:t>MOP</a:t>
            </a:r>
            <a:r>
              <a:rPr lang="ru-RU" dirty="0"/>
              <a:t> как категориальное отображение из </a:t>
            </a:r>
            <a:r>
              <a:rPr lang="en-US" dirty="0"/>
              <a:t>MCI </a:t>
            </a:r>
            <a:r>
              <a:rPr lang="ru-RU" dirty="0"/>
              <a:t>в</a:t>
            </a:r>
            <a:r>
              <a:rPr lang="en-US" dirty="0"/>
              <a:t> MCI</a:t>
            </a:r>
            <a:endParaRPr lang="ru-RU" dirty="0"/>
          </a:p>
          <a:p>
            <a:r>
              <a:rPr lang="ru-RU" dirty="0"/>
              <a:t>Немного о </a:t>
            </a:r>
            <a:r>
              <a:rPr lang="en-US" dirty="0"/>
              <a:t>Computer Science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" id="{ABF0F1CE-B0A9-4065-8E0A-DC0CE673693C}" vid="{4E944862-72B0-426B-A7C2-2EA47C0E298E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туннелем (широкоэкранный формат)</Template>
  <TotalTime>106</TotalTime>
  <Words>926</Words>
  <Application>Microsoft Office PowerPoint</Application>
  <PresentationFormat>Произвольный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Corbel</vt:lpstr>
      <vt:lpstr>Синий цифровой тоннель (16 x 9)</vt:lpstr>
      <vt:lpstr>Основы метаобъектного протокола CLOS</vt:lpstr>
      <vt:lpstr>Часть I: Вступление</vt:lpstr>
      <vt:lpstr>Часть I: Вступление</vt:lpstr>
      <vt:lpstr>Часть I: Вступление</vt:lpstr>
      <vt:lpstr>Часть II: Эсхатология Пустоты</vt:lpstr>
      <vt:lpstr>Часть II: Эсхатология Пустоты</vt:lpstr>
      <vt:lpstr>Часть II: Эсхатология Пустоты</vt:lpstr>
      <vt:lpstr>Часть II: Эсхатология Пустоты</vt:lpstr>
      <vt:lpstr>Часть II: Эсхатология Пустоты</vt:lpstr>
      <vt:lpstr>Часть II: Эсхатология Пустоты</vt:lpstr>
      <vt:lpstr>Часть II: Эсхатология Пустоты</vt:lpstr>
      <vt:lpstr>Часть III: О Метациклических Интерпретаторах </vt:lpstr>
      <vt:lpstr>Часть III: О Метациклических Интерпретаторах </vt:lpstr>
      <vt:lpstr>Часть III: О Метациклических Интерпретаторах </vt:lpstr>
      <vt:lpstr>Часть III: О Метациклических Интерпретаторах </vt:lpstr>
      <vt:lpstr>Часть III: О Метациклических Интерпретаторах </vt:lpstr>
      <vt:lpstr>Часть IV: Мелкие технические детали </vt:lpstr>
      <vt:lpstr>Часть IV: Мелкие технические детали </vt:lpstr>
      <vt:lpstr>Часть IV: Мелкие технические детали </vt:lpstr>
      <vt:lpstr>Часть IV: Мелкие технические детали </vt:lpstr>
      <vt:lpstr>Часть V: Заключение </vt:lpstr>
      <vt:lpstr>Часть V: 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Dmitry Ignatiev</dc:creator>
  <cp:lastModifiedBy>Dmitry Ignatiev</cp:lastModifiedBy>
  <cp:revision>1</cp:revision>
  <dcterms:created xsi:type="dcterms:W3CDTF">2025-08-28T12:21:50Z</dcterms:created>
  <dcterms:modified xsi:type="dcterms:W3CDTF">2025-08-28T14:57:15Z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